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60_85C2545D.xml" ContentType="application/vnd.ms-powerpoint.comment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6" r:id="rId4"/>
  </p:sldMasterIdLst>
  <p:notesMasterIdLst>
    <p:notesMasterId r:id="rId21"/>
  </p:notesMasterIdLst>
  <p:handoutMasterIdLst>
    <p:handoutMasterId r:id="rId22"/>
  </p:handoutMasterIdLst>
  <p:sldIdLst>
    <p:sldId id="351" r:id="rId5"/>
    <p:sldId id="333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BCEC84F-3067-FB3D-C529-B518902405A3}" name="Sandy Sulsky" initials="SS" userId="ae588167741f28c8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82051" autoAdjust="0"/>
  </p:normalViewPr>
  <p:slideViewPr>
    <p:cSldViewPr snapToGrid="0">
      <p:cViewPr varScale="1">
        <p:scale>
          <a:sx n="44" d="100"/>
          <a:sy n="44" d="100"/>
        </p:scale>
        <p:origin x="1492" y="260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y Sulsky" userId="ae588167741f28c8" providerId="LiveId" clId="{84CED6E2-8DD9-46A9-9652-998157713B48}"/>
    <pc:docChg chg="modSld">
      <pc:chgData name="Sandy Sulsky" userId="ae588167741f28c8" providerId="LiveId" clId="{84CED6E2-8DD9-46A9-9652-998157713B48}" dt="2025-03-19T00:05:55.753" v="23" actId="20577"/>
      <pc:docMkLst>
        <pc:docMk/>
      </pc:docMkLst>
      <pc:sldChg chg="modSp mod">
        <pc:chgData name="Sandy Sulsky" userId="ae588167741f28c8" providerId="LiveId" clId="{84CED6E2-8DD9-46A9-9652-998157713B48}" dt="2025-03-19T00:02:45.349" v="20" actId="20577"/>
        <pc:sldMkLst>
          <pc:docMk/>
          <pc:sldMk cId="3420833019" sldId="351"/>
        </pc:sldMkLst>
        <pc:spChg chg="mod">
          <ac:chgData name="Sandy Sulsky" userId="ae588167741f28c8" providerId="LiveId" clId="{84CED6E2-8DD9-46A9-9652-998157713B48}" dt="2025-03-19T00:02:45.349" v="20" actId="20577"/>
          <ac:spMkLst>
            <pc:docMk/>
            <pc:sldMk cId="3420833019" sldId="351"/>
            <ac:spMk id="3" creationId="{8C95C014-F97D-D560-15E9-ABCEEADAA5CC}"/>
          </ac:spMkLst>
        </pc:spChg>
      </pc:sldChg>
      <pc:sldChg chg="modSp mod">
        <pc:chgData name="Sandy Sulsky" userId="ae588167741f28c8" providerId="LiveId" clId="{84CED6E2-8DD9-46A9-9652-998157713B48}" dt="2025-03-19T00:05:55.753" v="23" actId="20577"/>
        <pc:sldMkLst>
          <pc:docMk/>
          <pc:sldMk cId="3707146730" sldId="357"/>
        </pc:sldMkLst>
        <pc:spChg chg="mod">
          <ac:chgData name="Sandy Sulsky" userId="ae588167741f28c8" providerId="LiveId" clId="{84CED6E2-8DD9-46A9-9652-998157713B48}" dt="2025-03-19T00:05:55.753" v="23" actId="20577"/>
          <ac:spMkLst>
            <pc:docMk/>
            <pc:sldMk cId="3707146730" sldId="357"/>
            <ac:spMk id="3" creationId="{7E8B0E7B-65D8-172B-BDC5-C0F670449AC2}"/>
          </ac:spMkLst>
        </pc:spChg>
      </pc:sldChg>
    </pc:docChg>
  </pc:docChgLst>
</pc:chgInfo>
</file>

<file path=ppt/comments/modernComment_160_85C2545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907066A-0DC2-471D-88DA-6DF3DBBC6E50}" authorId="{2BCEC84F-3067-FB3D-C529-B518902405A3}" created="2025-02-13T20:12:52.27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44105309" sldId="352"/>
      <ac:spMk id="2" creationId="{3FD8A84E-7F34-AF02-1E91-A73D5C602B9E}"/>
      <ac:txMk cp="0" len="60">
        <ac:context len="61" hash="2966101625"/>
      </ac:txMk>
    </ac:txMkLst>
    <p188:pos x="7890933" y="316089"/>
    <p188:txBody>
      <a:bodyPr/>
      <a:lstStyle/>
      <a:p>
        <a:r>
          <a:rPr lang="en-US"/>
          <a:t>Skip for presentation, provide later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9D8190EA-5EEC-4300-B6AE-D9734C6C648E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AFF3A6F-DEFA-45E0-9496-BEE7C2C6F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7487ADD9-2083-264C-A652-8D52D02F7E72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mentor’s role can change over time and may differ between mentees</a:t>
            </a:r>
          </a:p>
          <a:p>
            <a:endParaRPr lang="en-US" dirty="0"/>
          </a:p>
          <a:p>
            <a:r>
              <a:rPr lang="en-US" dirty="0"/>
              <a:t>Role model, teacher, development partner.</a:t>
            </a:r>
          </a:p>
          <a:p>
            <a:endParaRPr lang="en-US" dirty="0"/>
          </a:p>
          <a:p>
            <a:r>
              <a:rPr lang="en-US" b="1" i="1" dirty="0"/>
              <a:t>Discuss types of skills and teaching that are appropriate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82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9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audience what they are looking for in a mentoring relationship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1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678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864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0092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781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9185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024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523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3405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3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110144-8865-FC3F-D3C5-F744B76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D06F0613-78AC-ACF5-95B6-0A4F937E0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C737A85D-4A18-14B6-DC36-A8B0A6239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C8E4541-94A2-3DAE-89AD-E1F9B0C47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FD2BE4F-692D-84FA-E521-E3187AD1D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EC757DA8-81B4-8D03-42FC-30D880E77787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8149AA5B-B114-7EA9-E272-26B6780D3F3D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491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375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13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922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374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835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733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3300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6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38/447791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447791a" TargetMode="External"/><Relationship Id="rId2" Type="http://schemas.openxmlformats.org/officeDocument/2006/relationships/hyperlink" Target="https://doi.org/10.1097/acm.0b013e3181906e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mje.org/" TargetMode="External"/><Relationship Id="rId5" Type="http://schemas.openxmlformats.org/officeDocument/2006/relationships/hyperlink" Target="https://doi.org/10.24318/cope.2019.1.9" TargetMode="External"/><Relationship Id="rId4" Type="http://schemas.openxmlformats.org/officeDocument/2006/relationships/hyperlink" Target="https://www.nationalacademies.org/our-work/on-being-a-scientist-an-updated-and-online-guide-to-the-responsible-and-ethical-conduct-of-research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0_85C2545D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AA093-E00B-31E9-0A13-71142E30E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698" y="2577172"/>
            <a:ext cx="7766936" cy="2193382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Keys to a successful mentoring experience: Notes for mentors and protégés</a:t>
            </a:r>
          </a:p>
        </p:txBody>
      </p: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3002211B-6B75-4CAA-96C5-4E30A6887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1" t="8833" r="3840" b="6929"/>
          <a:stretch/>
        </p:blipFill>
        <p:spPr>
          <a:xfrm>
            <a:off x="3187836" y="369026"/>
            <a:ext cx="5228577" cy="1385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95C014-F97D-D560-15E9-ABCEEADAA5CC}"/>
              </a:ext>
            </a:extLst>
          </p:cNvPr>
          <p:cNvSpPr txBox="1"/>
          <p:nvPr/>
        </p:nvSpPr>
        <p:spPr>
          <a:xfrm>
            <a:off x="1546698" y="5593404"/>
            <a:ext cx="7937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ACE in Action, March 19, 2025</a:t>
            </a:r>
          </a:p>
          <a:p>
            <a:r>
              <a:rPr lang="en-US" dirty="0"/>
              <a:t>A discussion with Robert McKeown, Bricia Trejo, and Sandra Sulsky </a:t>
            </a:r>
            <a:br>
              <a:rPr lang="en-US" dirty="0"/>
            </a:br>
            <a:r>
              <a:rPr lang="en-US" dirty="0"/>
              <a:t>ACE Professional Development Committee</a:t>
            </a:r>
          </a:p>
        </p:txBody>
      </p:sp>
    </p:spTree>
    <p:extLst>
      <p:ext uri="{BB962C8B-B14F-4D97-AF65-F5344CB8AC3E}">
        <p14:creationId xmlns:p14="http://schemas.microsoft.com/office/powerpoint/2010/main" val="3420833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FDB3-CA9D-EF75-4324-3D7E6E64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best practices for the protégé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67AEF-41BF-8805-9BD1-54B266ACD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 to the relationship, and to each meeting, with ideas about what you want to achieve</a:t>
            </a:r>
          </a:p>
          <a:p>
            <a:r>
              <a:rPr lang="en-US" dirty="0"/>
              <a:t>Consider preparing agendas in advance of each meeting, and sharing with your mentor ahead of time</a:t>
            </a:r>
          </a:p>
          <a:p>
            <a:r>
              <a:rPr lang="en-US" dirty="0"/>
              <a:t>Be sensitive to the time commitment you seek from your mentor </a:t>
            </a:r>
          </a:p>
          <a:p>
            <a:r>
              <a:rPr lang="en-US" sz="1800" dirty="0"/>
              <a:t>Be aware of and maintain boundaries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8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83A14-CD87-3D3C-9BF5-70325BE60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best practices for the mentor*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7748-B24B-CB03-F3C5-8FE533671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Be sensitive to needs (and stresses) of protégé but remember you are not providing therapy.  If therapy is indicated, be prepared to refer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Be honest but also supportive and encouraging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Remember respect is mutual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Understand and appreciate (value) your differences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Be unselfish; check your ego at the door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Be available, but maintain boundaries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Inspire and challenge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Maintain optimism when warranted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C186A0-F2A9-B937-50A2-3CBB423C0291}"/>
              </a:ext>
            </a:extLst>
          </p:cNvPr>
          <p:cNvSpPr txBox="1"/>
          <p:nvPr/>
        </p:nvSpPr>
        <p:spPr>
          <a:xfrm>
            <a:off x="1293779" y="6138153"/>
            <a:ext cx="6994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1400" dirty="0"/>
              <a:t>See Lee A, Dennis C, Campbell P. Nature's guide for mentors. </a:t>
            </a:r>
            <a:r>
              <a:rPr lang="en-US" sz="1400" i="1" dirty="0"/>
              <a:t>Nature</a:t>
            </a:r>
            <a:r>
              <a:rPr lang="en-US" sz="1400" dirty="0"/>
              <a:t>. 2007 Jun 14;447(7146):791-7. </a:t>
            </a:r>
            <a:r>
              <a:rPr lang="en-US" sz="1400" dirty="0">
                <a:hlinkClick r:id="rId2"/>
              </a:rPr>
              <a:t>https://doi.org/10.1038/447791a</a:t>
            </a:r>
            <a:r>
              <a:rPr lang="en-US" sz="1400" dirty="0"/>
              <a:t> PMID: 17568738. </a:t>
            </a:r>
          </a:p>
        </p:txBody>
      </p:sp>
    </p:spTree>
    <p:extLst>
      <p:ext uri="{BB962C8B-B14F-4D97-AF65-F5344CB8AC3E}">
        <p14:creationId xmlns:p14="http://schemas.microsoft.com/office/powerpoint/2010/main" val="3403915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38C1-11A9-0195-D402-E96DA6197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6978"/>
          </a:xfrm>
        </p:spPr>
        <p:txBody>
          <a:bodyPr/>
          <a:lstStyle/>
          <a:p>
            <a:r>
              <a:rPr lang="en-US" dirty="0"/>
              <a:t>Further (deeper)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56A23-D6B0-78DF-9D3D-C1E6D117F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6578"/>
            <a:ext cx="8596668" cy="3880773"/>
          </a:xfrm>
        </p:spPr>
        <p:txBody>
          <a:bodyPr/>
          <a:lstStyle/>
          <a:p>
            <a:pPr marL="0" lvl="1" indent="0">
              <a:buNone/>
            </a:pPr>
            <a:r>
              <a:rPr lang="en-US" sz="1800" dirty="0"/>
              <a:t>Learn the four sentences that lead to wisdom:  </a:t>
            </a:r>
          </a:p>
          <a:p>
            <a:pPr lvl="1"/>
            <a:r>
              <a:rPr lang="en-US" sz="1800" dirty="0"/>
              <a:t>I’m sorry</a:t>
            </a:r>
          </a:p>
          <a:p>
            <a:pPr lvl="1"/>
            <a:r>
              <a:rPr lang="en-US" sz="1800" dirty="0"/>
              <a:t>I was wrong</a:t>
            </a:r>
          </a:p>
          <a:p>
            <a:pPr lvl="1"/>
            <a:r>
              <a:rPr lang="en-US" sz="1800" dirty="0"/>
              <a:t>I need help</a:t>
            </a:r>
          </a:p>
          <a:p>
            <a:pPr lvl="1"/>
            <a:r>
              <a:rPr lang="en-US" sz="1800" dirty="0"/>
              <a:t>I don’t know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Add a fifth:  “Don’t believe everything you think”  All are taken from the Chief Inspector Armand Gamache novels of Canadian author Louise Penny.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A similar one is found in Ann Patchett, </a:t>
            </a:r>
            <a:r>
              <a:rPr lang="en-US" sz="1800" i="1" dirty="0"/>
              <a:t>State of Wonder</a:t>
            </a:r>
            <a:r>
              <a:rPr lang="en-US" sz="1800" dirty="0"/>
              <a:t>, 2011: “Never be so focused on what you’re looking for that you overlook the thing you actually find.”  Rephrasing: Don’t be hesitant to reframe questions and issues to gain new perspectives.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39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369E-1219-4009-C7B7-CE101CE1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something goes awry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84DD-E354-2CAC-5299-98A6CB7D5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If it is safe to do so, attempt to resolve the conflict(s)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Find a mutually acceptable mediator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Know who to contact to report misbehavior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End the relationship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37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92E6-1E09-F437-4E0F-E5577BD0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ACE mentoring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AF029-6220-2FB7-17CE-534CD1C27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2">
              <a:lnSpc>
                <a:spcPct val="70000"/>
              </a:lnSpc>
              <a:spcBef>
                <a:spcPts val="1000"/>
              </a:spcBef>
            </a:pPr>
            <a:r>
              <a:rPr lang="en-US" sz="1800" dirty="0"/>
              <a:t>Assists with matching</a:t>
            </a:r>
          </a:p>
          <a:p>
            <a:pPr marL="228600" lvl="2">
              <a:lnSpc>
                <a:spcPct val="70000"/>
              </a:lnSpc>
              <a:spcBef>
                <a:spcPts val="1000"/>
              </a:spcBef>
            </a:pPr>
            <a:r>
              <a:rPr lang="en-US" sz="1800" dirty="0"/>
              <a:t>Evaluates the program through an annual survey</a:t>
            </a:r>
          </a:p>
          <a:p>
            <a:pPr marL="228600" lvl="2"/>
            <a:r>
              <a:rPr lang="en-US" sz="1800" dirty="0"/>
              <a:t>Provides feedback to participants, ACE members, and ACE directors through a summary report of survey results</a:t>
            </a:r>
          </a:p>
          <a:p>
            <a:pPr marL="228600" lvl="2">
              <a:spcBef>
                <a:spcPts val="1000"/>
              </a:spcBef>
            </a:pPr>
            <a:r>
              <a:rPr lang="en-US" sz="1800" dirty="0"/>
              <a:t>Provides support for individual pairs – contact the PDC chair if the relationship doesn’t work of if you suspect misconduct</a:t>
            </a:r>
          </a:p>
          <a:p>
            <a:pPr marL="228600" lvl="2"/>
            <a:r>
              <a:rPr lang="en-US" sz="1800" dirty="0"/>
              <a:t>Provides online resources (coming soon) e.g., sample agreement, guidelines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17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F1BE9-4A96-1E96-001A-F8547413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7EFC5-B103-AEAA-22CB-D8469A892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dirty="0" err="1"/>
              <a:t>Zerzan</a:t>
            </a:r>
            <a:r>
              <a:rPr lang="en-US" sz="1800" dirty="0"/>
              <a:t> JT, Hess R, Schur E, Phillips RS, Rigotti N. Making the most of mentors: a guide for mentees. </a:t>
            </a:r>
            <a:r>
              <a:rPr lang="en-US" sz="1800" i="1" dirty="0" err="1"/>
              <a:t>Acad</a:t>
            </a:r>
            <a:r>
              <a:rPr lang="en-US" sz="1800" i="1" dirty="0"/>
              <a:t> Med</a:t>
            </a:r>
            <a:r>
              <a:rPr lang="en-US" sz="1800" dirty="0"/>
              <a:t>. 2009;84(1):140-4. </a:t>
            </a:r>
            <a:r>
              <a:rPr lang="en-US" sz="1800" dirty="0">
                <a:hlinkClick r:id="rId2"/>
              </a:rPr>
              <a:t>https://doi.org/10.1097/acm.0b013e3181906e8f</a:t>
            </a:r>
            <a:r>
              <a:rPr lang="en-US" sz="1800" dirty="0"/>
              <a:t>  PMID: 19116494. </a:t>
            </a:r>
          </a:p>
          <a:p>
            <a:r>
              <a:rPr lang="en-US" sz="1800" dirty="0"/>
              <a:t>Lee A, Dennis C, Campbell P. Nature's guide for mentors. </a:t>
            </a:r>
            <a:r>
              <a:rPr lang="en-US" sz="1800" i="1" dirty="0"/>
              <a:t>Nature</a:t>
            </a:r>
            <a:r>
              <a:rPr lang="en-US" sz="1800" dirty="0"/>
              <a:t>. 2007 Jun 14;447(7146):791-7. </a:t>
            </a:r>
            <a:r>
              <a:rPr lang="en-US" sz="1800" dirty="0">
                <a:hlinkClick r:id="rId3"/>
              </a:rPr>
              <a:t>https://doi.org/10.1038/447791a</a:t>
            </a:r>
            <a:r>
              <a:rPr lang="en-US" sz="1800" dirty="0"/>
              <a:t> PMID: 17568738.</a:t>
            </a:r>
          </a:p>
          <a:p>
            <a:r>
              <a:rPr lang="en-US" sz="1800" dirty="0"/>
              <a:t>National Academy of Sciences, National Academy of Engineering (US) and Institute of Medicine (US) Committee on Science, Engineering, and Public Policy. </a:t>
            </a:r>
            <a:r>
              <a:rPr lang="en-US" sz="1800" i="1" dirty="0"/>
              <a:t>On Being a Scientist: A Guide to Responsible Conduct in Research,</a:t>
            </a:r>
            <a:r>
              <a:rPr lang="en-US" sz="1800" dirty="0"/>
              <a:t> 3rd Ed. Washington (DC): National Academies Press (US); 2009. PMID: 25009901.  NOTE: IOM is now the National Academy of Medicine.  This 2009 3</a:t>
            </a:r>
            <a:r>
              <a:rPr lang="en-US" sz="1800" baseline="30000" dirty="0"/>
              <a:t>rd</a:t>
            </a:r>
            <a:r>
              <a:rPr lang="en-US" sz="1800" dirty="0"/>
              <a:t> ed. will be updated according to an announcement from NAS.  </a:t>
            </a:r>
            <a:r>
              <a:rPr lang="en-US" sz="1800" dirty="0">
                <a:hlinkClick r:id="rId4"/>
              </a:rPr>
              <a:t>https://www.nationalacademies.org/our-work/on-being-a-scientist-an-updated-and-online-guide-to-the-responsible-and-ethical-conduct-of-research</a:t>
            </a:r>
            <a:endParaRPr lang="en-US" sz="1800" dirty="0"/>
          </a:p>
          <a:p>
            <a:r>
              <a:rPr lang="en-US" sz="1800" dirty="0"/>
              <a:t>COPE Council. </a:t>
            </a:r>
            <a:r>
              <a:rPr lang="en-US" sz="1800" i="1" dirty="0"/>
              <a:t>COPE Ethical guidelines for peer reviewers</a:t>
            </a:r>
            <a:r>
              <a:rPr lang="en-US" sz="1800" dirty="0"/>
              <a:t> — English.  Version 2, 2017 </a:t>
            </a:r>
            <a:r>
              <a:rPr lang="en-US" sz="1800" dirty="0">
                <a:hlinkClick r:id="rId5"/>
              </a:rPr>
              <a:t>https://doi.org/10.24318/cope.2019.1.9</a:t>
            </a:r>
            <a:r>
              <a:rPr lang="en-US" sz="1800" dirty="0"/>
              <a:t> </a:t>
            </a:r>
          </a:p>
          <a:p>
            <a:r>
              <a:rPr lang="en-US" sz="1800" dirty="0"/>
              <a:t>ICMJE, “Recommendations for the Conduct, Reporting, Editing, and Publication of Scholarly Work in Medical Journals”, Updated January 2025, </a:t>
            </a:r>
            <a:r>
              <a:rPr lang="en-US" sz="1800" dirty="0">
                <a:hlinkClick r:id="rId6"/>
              </a:rPr>
              <a:t>www.icmje.org</a:t>
            </a:r>
            <a:r>
              <a:rPr lang="en-US" sz="1800" dirty="0"/>
              <a:t> is one example of guidance for publication. Follow the journal to which you submit the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00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14BFC-847B-166C-BAD4-93FF6FE6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7D1F1-5028-C0B3-D7EC-B01CDA1B6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i="1" dirty="0"/>
              <a:t>Academic Medicine</a:t>
            </a:r>
            <a:r>
              <a:rPr lang="en-US" sz="1800" dirty="0"/>
              <a:t>, published by the Association of American Medical Colleges, vol. 76, no. 9, Sept 2001, contains a section on all aspects of publishing from writing to reviewing.  We have not been able to find a more recent comparable collection of articles.</a:t>
            </a:r>
          </a:p>
          <a:p>
            <a:pPr marL="0" indent="0">
              <a:buNone/>
            </a:pPr>
            <a:r>
              <a:rPr lang="en-US" sz="1800" dirty="0"/>
              <a:t>A few articles from </a:t>
            </a:r>
            <a:r>
              <a:rPr lang="en-US" sz="1800" i="1" dirty="0"/>
              <a:t>The Annals of Epidemiology </a:t>
            </a:r>
            <a:r>
              <a:rPr lang="en-US" sz="1800" dirty="0"/>
              <a:t>that may be of interest:</a:t>
            </a:r>
          </a:p>
          <a:p>
            <a:r>
              <a:rPr lang="en-US" sz="1800" dirty="0"/>
              <a:t>Sulsky SI, Kreiger N, McKeown RE.  Not continuing along previous lines: Exploring how new directions emerge in epidemiologic research.  </a:t>
            </a:r>
            <a:r>
              <a:rPr lang="en-US" sz="1800" i="1" dirty="0"/>
              <a:t>Ann Epidemiol</a:t>
            </a:r>
            <a:r>
              <a:rPr lang="en-US" sz="1800" dirty="0"/>
              <a:t> 2012; 22:369-371.</a:t>
            </a:r>
          </a:p>
          <a:p>
            <a:r>
              <a:rPr lang="en-US" sz="1800" dirty="0"/>
              <a:t>Hiatt RA, Sulsky S, Aldrich MC, Kreiger N, Rothenberg R. Promoting innovation and creativity in epidemiology for the 21st century.  </a:t>
            </a:r>
            <a:r>
              <a:rPr lang="en-US" sz="1800" i="1" dirty="0"/>
              <a:t>Ann Epidemiol</a:t>
            </a:r>
            <a:r>
              <a:rPr lang="en-US" sz="1800" dirty="0"/>
              <a:t> 2013; 23:452-454.</a:t>
            </a:r>
          </a:p>
          <a:p>
            <a:r>
              <a:rPr lang="en-US" sz="1800" dirty="0"/>
              <a:t>McKeown RE. “Is epidemiology correcting its vision problem? A perspective on our perspective: 2012 presidential address for American College of Epidemiology.” </a:t>
            </a:r>
            <a:r>
              <a:rPr lang="en-US" sz="1800" i="1" dirty="0"/>
              <a:t>Ann Epidemiol</a:t>
            </a:r>
            <a:r>
              <a:rPr lang="en-US" sz="1800" dirty="0"/>
              <a:t> 2013; 23:603-607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7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2661D9-3D81-41D2-8BB2-ABE46D83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mentoring?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CFE928-82E0-4C48-5A99-6696A4031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7452"/>
            <a:ext cx="8596668" cy="3880773"/>
          </a:xfrm>
        </p:spPr>
        <p:txBody>
          <a:bodyPr/>
          <a:lstStyle/>
          <a:p>
            <a:r>
              <a:rPr lang="en-US" dirty="0"/>
              <a:t>A type of professional relationship in which one person (the mentor) assists another (the protégé) in developing specific skills to enhance the protégé’s professional and personal growth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63277F-0FF4-6B18-CF6C-7FE456690E20}"/>
              </a:ext>
            </a:extLst>
          </p:cNvPr>
          <p:cNvSpPr txBox="1"/>
          <p:nvPr/>
        </p:nvSpPr>
        <p:spPr>
          <a:xfrm>
            <a:off x="1044402" y="2832078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Mentoring may include coaching on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“Soft”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Navigating specific situations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Focused topics of concern, e.g., grant writing, seeking funding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09940-21C0-11B6-98C9-FB8260769F99}"/>
              </a:ext>
            </a:extLst>
          </p:cNvPr>
          <p:cNvSpPr txBox="1"/>
          <p:nvPr/>
        </p:nvSpPr>
        <p:spPr>
          <a:xfrm>
            <a:off x="5159202" y="2828835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Mentoring is not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Focused on technical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Therapeutic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editing service (unless offered)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9D0645-7C0F-5C2A-B3E5-7C5B84613526}"/>
              </a:ext>
            </a:extLst>
          </p:cNvPr>
          <p:cNvSpPr txBox="1"/>
          <p:nvPr/>
        </p:nvSpPr>
        <p:spPr>
          <a:xfrm>
            <a:off x="860868" y="4548950"/>
            <a:ext cx="8596668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Mentoring can be mutual and can be short-term or life-long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A mentoring relationship may develop into a personal friendship</a:t>
            </a:r>
          </a:p>
        </p:txBody>
      </p:sp>
    </p:spTree>
    <p:extLst>
      <p:ext uri="{BB962C8B-B14F-4D97-AF65-F5344CB8AC3E}">
        <p14:creationId xmlns:p14="http://schemas.microsoft.com/office/powerpoint/2010/main" val="17155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A84E-7F34-AF02-1E91-A73D5C60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mentor’s role can vary over time and between individuals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6848C0-99E4-E691-AB1D-4F0CFE141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320096"/>
              </p:ext>
            </p:extLst>
          </p:nvPr>
        </p:nvGraphicFramePr>
        <p:xfrm>
          <a:off x="677863" y="2160588"/>
          <a:ext cx="9549870" cy="3754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83290">
                  <a:extLst>
                    <a:ext uri="{9D8B030D-6E8A-4147-A177-3AD203B41FA5}">
                      <a16:colId xmlns:a16="http://schemas.microsoft.com/office/drawing/2014/main" val="2032027434"/>
                    </a:ext>
                  </a:extLst>
                </a:gridCol>
                <a:gridCol w="3329869">
                  <a:extLst>
                    <a:ext uri="{9D8B030D-6E8A-4147-A177-3AD203B41FA5}">
                      <a16:colId xmlns:a16="http://schemas.microsoft.com/office/drawing/2014/main" val="3545779301"/>
                    </a:ext>
                  </a:extLst>
                </a:gridCol>
                <a:gridCol w="3036711">
                  <a:extLst>
                    <a:ext uri="{9D8B030D-6E8A-4147-A177-3AD203B41FA5}">
                      <a16:colId xmlns:a16="http://schemas.microsoft.com/office/drawing/2014/main" val="1643421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Role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Development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78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latin typeface="+mn-lt"/>
                        </a:rPr>
                        <a:t>Demonstrate soft skills and professional performance</a:t>
                      </a:r>
                      <a:r>
                        <a:rPr lang="en-US" sz="1800" baseline="0" dirty="0">
                          <a:latin typeface="+mn-lt"/>
                        </a:rPr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aseline="0" dirty="0">
                          <a:latin typeface="+mn-lt"/>
                        </a:rPr>
                        <a:t>Demonstrate “big picture’’, long-term thinking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aseline="0" dirty="0">
                          <a:latin typeface="+mn-lt"/>
                        </a:rPr>
                        <a:t>Demonstrate empathy and understanding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aseline="0" dirty="0">
                          <a:latin typeface="+mn-lt"/>
                        </a:rPr>
                        <a:t>Demonstrate what it means “to take initiative”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aseline="0" dirty="0">
                          <a:latin typeface="+mn-lt"/>
                        </a:rPr>
                        <a:t>Model collaborative work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Co-develop strategies to handle specific problems independently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Help you explore development opportunities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Help identify skill or competence gaps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Facilitate professional development and goal setting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Hold you accountable for your own learning process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Help you explore where courses of action may lead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Help you with problem solving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guidance based on observations during your conversations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534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1053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B8263-69D0-B314-3399-F8FFAD02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being a protégé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C8063-5117-4A5C-17F7-7C1E9D9E5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Participate in discussions to help you develop your career goals</a:t>
            </a:r>
          </a:p>
          <a:p>
            <a:r>
              <a:rPr lang="en-US" dirty="0"/>
              <a:t>Receive help identifying gaps in skills and knowledge </a:t>
            </a:r>
          </a:p>
          <a:p>
            <a:r>
              <a:rPr lang="en-US" dirty="0"/>
              <a:t>Increase self-awareness through feedback from your mentor</a:t>
            </a:r>
          </a:p>
          <a:p>
            <a:r>
              <a:rPr lang="en-US" dirty="0"/>
              <a:t>Receive support, guidance, and practical help</a:t>
            </a:r>
          </a:p>
          <a:p>
            <a:r>
              <a:rPr lang="en-US" dirty="0"/>
              <a:t>Build networks and collaborations directly or through modeling</a:t>
            </a:r>
          </a:p>
          <a:p>
            <a:r>
              <a:rPr lang="en-US" dirty="0"/>
              <a:t>Receive guidance about strategic activities, e.g., searching for a job, choosing a journal, writing and reviewing papers, seeking funding</a:t>
            </a:r>
          </a:p>
          <a:p>
            <a:r>
              <a:rPr lang="en-US" dirty="0"/>
              <a:t>Building community and collaborations beyond the individual relationship</a:t>
            </a:r>
          </a:p>
        </p:txBody>
      </p:sp>
    </p:spTree>
    <p:extLst>
      <p:ext uri="{BB962C8B-B14F-4D97-AF65-F5344CB8AC3E}">
        <p14:creationId xmlns:p14="http://schemas.microsoft.com/office/powerpoint/2010/main" val="405178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B59D1-4BC9-884D-5FFE-CF219D7C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expect as a protégé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B23B-71F5-C068-40D6-1EB5DF77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relationship will be one of </a:t>
            </a:r>
            <a:r>
              <a:rPr lang="en-US" u="sng" dirty="0"/>
              <a:t>mutual</a:t>
            </a:r>
            <a:r>
              <a:rPr lang="en-US" dirty="0"/>
              <a:t> trust</a:t>
            </a:r>
          </a:p>
          <a:p>
            <a:r>
              <a:rPr lang="en-US" dirty="0"/>
              <a:t>Discussions will be held in confidence</a:t>
            </a:r>
          </a:p>
          <a:p>
            <a:r>
              <a:rPr lang="en-US" dirty="0"/>
              <a:t>You will be accountable and responsible for the relationship and the content of your discussions</a:t>
            </a:r>
          </a:p>
          <a:p>
            <a:r>
              <a:rPr lang="en-US" dirty="0"/>
              <a:t>You will prioritize mentoring during designated meeting times, and you will treat “homework assignments” seriously</a:t>
            </a:r>
          </a:p>
          <a:p>
            <a:r>
              <a:rPr lang="en-US" dirty="0"/>
              <a:t>You will be open to challenging yourself and your ideas</a:t>
            </a:r>
          </a:p>
          <a:p>
            <a:r>
              <a:rPr lang="en-US" dirty="0"/>
              <a:t>You will be open to learning new things, outside of the technical aspects of your discipline</a:t>
            </a:r>
          </a:p>
        </p:txBody>
      </p:sp>
    </p:spTree>
    <p:extLst>
      <p:ext uri="{BB962C8B-B14F-4D97-AF65-F5344CB8AC3E}">
        <p14:creationId xmlns:p14="http://schemas.microsoft.com/office/powerpoint/2010/main" val="248194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72B9-D591-CCA2-679C-2D251885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being a mentor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75511-C1D9-1755-7627-CDDE535C9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Fulfilment</a:t>
            </a:r>
          </a:p>
          <a:p>
            <a:r>
              <a:rPr lang="en-US" dirty="0"/>
              <a:t>Opportunities to draw on and share your experiences</a:t>
            </a:r>
          </a:p>
          <a:p>
            <a:r>
              <a:rPr lang="en-US" dirty="0"/>
              <a:t>Opportunities to gain new perspectives</a:t>
            </a:r>
          </a:p>
          <a:p>
            <a:r>
              <a:rPr lang="en-US" dirty="0"/>
              <a:t>Possibility of forming a new collaborative or teaching relationship</a:t>
            </a:r>
          </a:p>
          <a:p>
            <a:r>
              <a:rPr lang="en-US" dirty="0"/>
              <a:t>Increased self-awareness through feedback from your protégé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6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0851-0569-EE6B-9AF1-D1EC9DA3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expect as a 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55438-62DE-9F42-71C1-93863447D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relationship will be one of </a:t>
            </a:r>
            <a:r>
              <a:rPr lang="en-US" u="sng" dirty="0"/>
              <a:t>mutual</a:t>
            </a:r>
            <a:r>
              <a:rPr lang="en-US" dirty="0"/>
              <a:t> trust</a:t>
            </a:r>
          </a:p>
          <a:p>
            <a:r>
              <a:rPr lang="en-US" dirty="0"/>
              <a:t>Discussions will be held in confidence</a:t>
            </a:r>
          </a:p>
          <a:p>
            <a:r>
              <a:rPr lang="en-US" dirty="0"/>
              <a:t>You will be available to your protégé, at least during designated times, and you will prioritize mentoring during those times</a:t>
            </a:r>
          </a:p>
          <a:p>
            <a:r>
              <a:rPr lang="en-US" dirty="0"/>
              <a:t>You will develop and respond to exercises that aid in the professional development of your protégé </a:t>
            </a:r>
          </a:p>
          <a:p>
            <a:r>
              <a:rPr lang="en-US" dirty="0"/>
              <a:t>You will be gracious and supportive, but clear and firm when necessary</a:t>
            </a:r>
          </a:p>
          <a:p>
            <a:r>
              <a:rPr lang="en-US" dirty="0"/>
              <a:t>You will be open to challenging yourself and your ideas</a:t>
            </a:r>
          </a:p>
          <a:p>
            <a:r>
              <a:rPr lang="en-US" dirty="0"/>
              <a:t>You may not possess all the skills and expertise that your protégé requires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1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9425-D4BD-6B01-F457-496CA948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mentoring relationship successful?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B0E7B-65D8-172B-BDC5-C0F670449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Compatibility – take a meeting or two to decide if the match will work</a:t>
            </a:r>
          </a:p>
          <a:p>
            <a:r>
              <a:rPr lang="en-US" dirty="0"/>
              <a:t>Mutual respect – which supports accountability and responsibility to the relationship</a:t>
            </a:r>
          </a:p>
          <a:p>
            <a:r>
              <a:rPr lang="en-US" dirty="0"/>
              <a:t>Valuing differences</a:t>
            </a:r>
          </a:p>
          <a:p>
            <a:r>
              <a:rPr lang="en-US" dirty="0"/>
              <a:t>Being aware that we mentor and are mentored even when not in an explicit mentoring meeting or relationship, and often without knowing it</a:t>
            </a:r>
          </a:p>
          <a:p>
            <a:r>
              <a:rPr lang="en-US" dirty="0"/>
              <a:t>Incorporating learning from </a:t>
            </a:r>
            <a:r>
              <a:rPr lang="en-US"/>
              <a:t>other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4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CEA3-8A6C-62F1-DEC7-BADFE6E5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best practices for both mentor and protégé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0B06A-5F96-92B0-C3F6-A72E0A263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Communicate frequently and clearly about both processes and outcomes</a:t>
            </a:r>
          </a:p>
          <a:p>
            <a:r>
              <a:rPr lang="en-US" dirty="0"/>
              <a:t>Develop an up-front agreement, including overall objectives and milestone goals</a:t>
            </a:r>
          </a:p>
          <a:p>
            <a:r>
              <a:rPr lang="en-US" dirty="0"/>
              <a:t>Keep a log and check it to monitor progress</a:t>
            </a:r>
          </a:p>
          <a:p>
            <a:r>
              <a:rPr lang="en-US" dirty="0"/>
              <a:t>If appropriate, specify an end-date or result that will trigger a change or end the relationship</a:t>
            </a:r>
          </a:p>
          <a:p>
            <a:pPr>
              <a:lnSpc>
                <a:spcPct val="100000"/>
              </a:lnSpc>
            </a:pPr>
            <a:r>
              <a:rPr lang="en-US" dirty="0"/>
              <a:t>Avoid exploitation: </a:t>
            </a:r>
            <a:r>
              <a:rPr lang="en-US" sz="1800" dirty="0"/>
              <a:t>Always act so as to treat others as ends in themselves and not merely as means to an end (Immanuel Kant)</a:t>
            </a:r>
          </a:p>
          <a:p>
            <a:pPr>
              <a:lnSpc>
                <a:spcPct val="100000"/>
              </a:lnSpc>
            </a:pPr>
            <a:r>
              <a:rPr lang="en-US" dirty="0"/>
              <a:t>Balance direction by the mentor with self-direction by the protégé	 </a:t>
            </a:r>
          </a:p>
        </p:txBody>
      </p:sp>
    </p:spTree>
    <p:extLst>
      <p:ext uri="{BB962C8B-B14F-4D97-AF65-F5344CB8AC3E}">
        <p14:creationId xmlns:p14="http://schemas.microsoft.com/office/powerpoint/2010/main" val="29190549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A8381C-73EB-48EA-B45F-7B7C8C7DF4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E98C35-9ECE-4425-BCBA-00E118C705CE}">
  <ds:schemaRefs>
    <ds:schemaRef ds:uri="http://schemas.microsoft.com/office/2006/metadata/properties"/>
    <ds:schemaRef ds:uri="230e9df3-be65-4c73-a93b-d1236ebd677e"/>
    <ds:schemaRef ds:uri="http://schemas.microsoft.com/office/infopath/2007/PartnerControls"/>
    <ds:schemaRef ds:uri="http://purl.org/dc/elements/1.1/"/>
    <ds:schemaRef ds:uri="16c05727-aa75-4e4a-9b5f-8a80a1165891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AA6A711-2C3F-4EC0-B88B-62D740851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2000</TotalTime>
  <Words>1511</Words>
  <Application>Microsoft Office PowerPoint</Application>
  <PresentationFormat>Widescreen</PresentationFormat>
  <Paragraphs>130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Keys to a successful mentoring experience: Notes for mentors and protégés</vt:lpstr>
      <vt:lpstr>What is mentoring?</vt:lpstr>
      <vt:lpstr>The mentor’s role can vary over time and between individuals</vt:lpstr>
      <vt:lpstr>Benefits of being a protégé </vt:lpstr>
      <vt:lpstr>Things to expect as a protégé </vt:lpstr>
      <vt:lpstr>Benefits of being a mentor </vt:lpstr>
      <vt:lpstr>Things to expect as a mentor</vt:lpstr>
      <vt:lpstr>What makes a mentoring relationship successful?</vt:lpstr>
      <vt:lpstr>Some best practices for both mentor and protégé </vt:lpstr>
      <vt:lpstr>Some best practices for the protégé </vt:lpstr>
      <vt:lpstr>Some best practices for the mentor*</vt:lpstr>
      <vt:lpstr>Further (deeper) thoughts</vt:lpstr>
      <vt:lpstr>If something goes awry</vt:lpstr>
      <vt:lpstr>The ACE mentoring program</vt:lpstr>
      <vt:lpstr>Resources</vt:lpstr>
      <vt:lpstr>More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Leadership Meeting of 2024 March 27 &amp; 28, 2024</dc:title>
  <dc:creator>Brian Buff</dc:creator>
  <cp:lastModifiedBy>Sandy Sulsky</cp:lastModifiedBy>
  <cp:revision>96</cp:revision>
  <cp:lastPrinted>2024-12-03T13:15:28Z</cp:lastPrinted>
  <dcterms:created xsi:type="dcterms:W3CDTF">2024-03-26T08:09:41Z</dcterms:created>
  <dcterms:modified xsi:type="dcterms:W3CDTF">2025-03-19T00:05:57Z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792c8cef-6f2b-4af1-b4ac-d815ff795cd6_Enabled">
    <vt:lpwstr>true</vt:lpwstr>
  </property>
  <property fmtid="{D5CDD505-2E9C-101B-9397-08002B2CF9AE}" pid="4" name="MSIP_Label_792c8cef-6f2b-4af1-b4ac-d815ff795cd6_SetDate">
    <vt:lpwstr>2024-03-26T22:34:44Z</vt:lpwstr>
  </property>
  <property fmtid="{D5CDD505-2E9C-101B-9397-08002B2CF9AE}" pid="5" name="MSIP_Label_792c8cef-6f2b-4af1-b4ac-d815ff795cd6_Method">
    <vt:lpwstr>Standard</vt:lpwstr>
  </property>
  <property fmtid="{D5CDD505-2E9C-101B-9397-08002B2CF9AE}" pid="6" name="MSIP_Label_792c8cef-6f2b-4af1-b4ac-d815ff795cd6_Name">
    <vt:lpwstr>VUMC General</vt:lpwstr>
  </property>
  <property fmtid="{D5CDD505-2E9C-101B-9397-08002B2CF9AE}" pid="7" name="MSIP_Label_792c8cef-6f2b-4af1-b4ac-d815ff795cd6_SiteId">
    <vt:lpwstr>ef575030-1424-4ed8-b83c-12c533d879ab</vt:lpwstr>
  </property>
  <property fmtid="{D5CDD505-2E9C-101B-9397-08002B2CF9AE}" pid="8" name="MSIP_Label_792c8cef-6f2b-4af1-b4ac-d815ff795cd6_ActionId">
    <vt:lpwstr>876f49e9-30eb-421a-bfc3-10dc5cbe134b</vt:lpwstr>
  </property>
  <property fmtid="{D5CDD505-2E9C-101B-9397-08002B2CF9AE}" pid="9" name="MSIP_Label_792c8cef-6f2b-4af1-b4ac-d815ff795cd6_ContentBits">
    <vt:lpwstr>0</vt:lpwstr>
  </property>
</Properties>
</file>